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7"/>
  </p:notesMasterIdLst>
  <p:handoutMasterIdLst>
    <p:handoutMasterId r:id="rId118"/>
  </p:handoutMasterIdLst>
  <p:sldIdLst>
    <p:sldId id="900" r:id="rId2"/>
    <p:sldId id="903" r:id="rId3"/>
    <p:sldId id="904" r:id="rId4"/>
    <p:sldId id="905" r:id="rId5"/>
    <p:sldId id="907" r:id="rId6"/>
    <p:sldId id="908" r:id="rId7"/>
    <p:sldId id="909" r:id="rId8"/>
    <p:sldId id="910" r:id="rId9"/>
    <p:sldId id="911" r:id="rId10"/>
    <p:sldId id="912" r:id="rId11"/>
    <p:sldId id="790" r:id="rId12"/>
    <p:sldId id="913" r:id="rId13"/>
    <p:sldId id="794" r:id="rId14"/>
    <p:sldId id="894" r:id="rId15"/>
    <p:sldId id="753" r:id="rId16"/>
    <p:sldId id="763" r:id="rId17"/>
    <p:sldId id="782" r:id="rId18"/>
    <p:sldId id="762" r:id="rId19"/>
    <p:sldId id="764" r:id="rId20"/>
    <p:sldId id="797" r:id="rId21"/>
    <p:sldId id="805" r:id="rId22"/>
    <p:sldId id="806" r:id="rId23"/>
    <p:sldId id="807" r:id="rId24"/>
    <p:sldId id="808" r:id="rId25"/>
    <p:sldId id="809" r:id="rId26"/>
    <p:sldId id="810" r:id="rId27"/>
    <p:sldId id="819" r:id="rId28"/>
    <p:sldId id="824" r:id="rId29"/>
    <p:sldId id="684" r:id="rId30"/>
    <p:sldId id="685" r:id="rId31"/>
    <p:sldId id="686" r:id="rId32"/>
    <p:sldId id="687" r:id="rId33"/>
    <p:sldId id="688" r:id="rId34"/>
    <p:sldId id="846" r:id="rId35"/>
    <p:sldId id="863" r:id="rId36"/>
    <p:sldId id="691" r:id="rId37"/>
    <p:sldId id="692" r:id="rId38"/>
    <p:sldId id="693" r:id="rId39"/>
    <p:sldId id="694" r:id="rId40"/>
    <p:sldId id="695" r:id="rId41"/>
    <p:sldId id="881"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712" r:id="rId58"/>
    <p:sldId id="713" r:id="rId59"/>
    <p:sldId id="714" r:id="rId60"/>
    <p:sldId id="715" r:id="rId61"/>
    <p:sldId id="716" r:id="rId62"/>
    <p:sldId id="717" r:id="rId63"/>
    <p:sldId id="848" r:id="rId64"/>
    <p:sldId id="719" r:id="rId65"/>
    <p:sldId id="916" r:id="rId66"/>
    <p:sldId id="825" r:id="rId67"/>
    <p:sldId id="722" r:id="rId68"/>
    <p:sldId id="727" r:id="rId69"/>
    <p:sldId id="728" r:id="rId70"/>
    <p:sldId id="729" r:id="rId71"/>
    <p:sldId id="732" r:id="rId72"/>
    <p:sldId id="883" r:id="rId73"/>
    <p:sldId id="885" r:id="rId74"/>
    <p:sldId id="886" r:id="rId75"/>
    <p:sldId id="733" r:id="rId76"/>
    <p:sldId id="888" r:id="rId77"/>
    <p:sldId id="889" r:id="rId78"/>
    <p:sldId id="735" r:id="rId79"/>
    <p:sldId id="736" r:id="rId80"/>
    <p:sldId id="918" r:id="rId81"/>
    <p:sldId id="856" r:id="rId82"/>
    <p:sldId id="901" r:id="rId83"/>
    <p:sldId id="844" r:id="rId84"/>
    <p:sldId id="857" r:id="rId85"/>
    <p:sldId id="858" r:id="rId86"/>
    <p:sldId id="859" r:id="rId87"/>
    <p:sldId id="864" r:id="rId88"/>
    <p:sldId id="865" r:id="rId89"/>
    <p:sldId id="868" r:id="rId90"/>
    <p:sldId id="869" r:id="rId91"/>
    <p:sldId id="867" r:id="rId92"/>
    <p:sldId id="870" r:id="rId93"/>
    <p:sldId id="875" r:id="rId94"/>
    <p:sldId id="871" r:id="rId95"/>
    <p:sldId id="876" r:id="rId96"/>
    <p:sldId id="877" r:id="rId97"/>
    <p:sldId id="892" r:id="rId98"/>
    <p:sldId id="878" r:id="rId99"/>
    <p:sldId id="891" r:id="rId100"/>
    <p:sldId id="879" r:id="rId101"/>
    <p:sldId id="860" r:id="rId102"/>
    <p:sldId id="902" r:id="rId103"/>
    <p:sldId id="325" r:id="rId104"/>
    <p:sldId id="827" r:id="rId105"/>
    <p:sldId id="832" r:id="rId106"/>
    <p:sldId id="833" r:id="rId107"/>
    <p:sldId id="760" r:id="rId108"/>
    <p:sldId id="780" r:id="rId109"/>
    <p:sldId id="761" r:id="rId110"/>
    <p:sldId id="915" r:id="rId111"/>
    <p:sldId id="917" r:id="rId112"/>
    <p:sldId id="919" r:id="rId113"/>
    <p:sldId id="920" r:id="rId114"/>
    <p:sldId id="921" r:id="rId115"/>
    <p:sldId id="922" r:id="rId116"/>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048" y="-25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handoutMaster" Target="handoutMasters/handoutMaster1.xml"/><Relationship Id="rId119" Type="http://schemas.openxmlformats.org/officeDocument/2006/relationships/printerSettings" Target="printerSettings/printerSettings1.bin"/><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105</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106</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110</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111</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16</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85</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86</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101</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104</a:t>
            </a:fld>
            <a:endParaRPr lang="en-US"/>
          </a:p>
        </p:txBody>
      </p:sp>
    </p:spTree>
    <p:extLst>
      <p:ext uri="{BB962C8B-B14F-4D97-AF65-F5344CB8AC3E}">
        <p14:creationId xmlns:p14="http://schemas.microsoft.com/office/powerpoint/2010/main" val="245357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56185"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104.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6.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05.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6.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6.wdp"/></Relationships>
</file>

<file path=ppt/slides/_rels/slide106.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6.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7.wdp"/></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6.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endParaRPr lang="en-US" altLang="zh-CN" dirty="0"/>
          </a:p>
          <a:p>
            <a:r>
              <a:rPr lang="en-US" altLang="zh-CN" dirty="0" smtClean="0"/>
              <a:t>Dec. 3,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44731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100</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systems</a:t>
            </a:r>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Looking for</a:t>
            </a:r>
          </a:p>
          <a:p>
            <a:pPr lvl="1"/>
            <a:r>
              <a:rPr lang="en-US" sz="2400" dirty="0" smtClean="0"/>
              <a:t>Completely build Magellan</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102</a:t>
            </a:fld>
            <a:endParaRPr lang="en-US">
              <a:solidFill>
                <a:schemeClr val="bg2"/>
              </a:solidFill>
            </a:endParaRPr>
          </a:p>
        </p:txBody>
      </p:sp>
      <p:sp>
        <p:nvSpPr>
          <p:cNvPr id="2" name="Rectangle 1"/>
          <p:cNvSpPr/>
          <p:nvPr/>
        </p:nvSpPr>
        <p:spPr>
          <a:xfrm>
            <a:off x="541866" y="1492957"/>
            <a:ext cx="3889022"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SDN 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583290" y="1492957"/>
            <a:ext cx="4391378"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107</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108</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109</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Our Goal</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4" name="Rectangle 3"/>
          <p:cNvSpPr/>
          <p:nvPr/>
        </p:nvSpPr>
        <p:spPr>
          <a:xfrm>
            <a:off x="4657556" y="2078124"/>
            <a:ext cx="4213801" cy="3970318"/>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Realize one key benefit of SDN: Better </a:t>
            </a:r>
            <a:r>
              <a:rPr lang="en-US" sz="2800" kern="0" baseline="0" dirty="0" smtClean="0">
                <a:solidFill>
                  <a:srgbClr val="FF0000"/>
                </a:solidFill>
                <a:latin typeface="Calibri"/>
                <a:ea typeface="+mn-ea"/>
                <a:cs typeface="+mn-cs"/>
              </a:rPr>
              <a:t>programming abstractions, tools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a:t>
            </a:r>
            <a:r>
              <a:rPr lang="en-US" sz="2800" kern="0" baseline="0" dirty="0" smtClean="0">
                <a:solidFill>
                  <a:prstClr val="black"/>
                </a:solidFill>
                <a:latin typeface="Calibri"/>
                <a:ea typeface="+mn-ea"/>
                <a:cs typeface="+mn-cs"/>
              </a:rPr>
              <a:t>efficient, more robust (secure), </a:t>
            </a:r>
            <a:r>
              <a:rPr lang="en-US" sz="2800" kern="0" baseline="0" dirty="0">
                <a:solidFill>
                  <a:prstClr val="black"/>
                </a:solidFill>
                <a:latin typeface="Calibri"/>
                <a:ea typeface="+mn-ea"/>
                <a:cs typeface="+mn-cs"/>
              </a:rPr>
              <a:t>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22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p.eth_dst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dtn.eth</a:t>
            </a:r>
            <a:r>
              <a:rPr lang="nl-NL" sz="2000" baseline="0" dirty="0" smtClean="0">
                <a:latin typeface="Menlo Regular"/>
                <a:cs typeface="Menlo Regular"/>
              </a:rPr>
              <a:t> == </a:t>
            </a:r>
            <a:r>
              <a:rPr lang="nl-NL" sz="2000" baseline="0" dirty="0" err="1" smtClean="0">
                <a:latin typeface="Menlo Regular"/>
                <a:cs typeface="Menlo Regular"/>
              </a:rPr>
              <a:t>eth_dst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7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111</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update state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880505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112</a:t>
            </a:fld>
            <a:endParaRPr lang="en-US" dirty="0">
              <a:solidFill>
                <a:schemeClr val="bg2"/>
              </a:solidFill>
            </a:endParaRPr>
          </a:p>
        </p:txBody>
      </p:sp>
    </p:spTree>
    <p:extLst>
      <p:ext uri="{BB962C8B-B14F-4D97-AF65-F5344CB8AC3E}">
        <p14:creationId xmlns:p14="http://schemas.microsoft.com/office/powerpoint/2010/main" val="2404664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113</a:t>
            </a:fld>
            <a:endParaRPr lang="en-US" dirty="0">
              <a:solidFill>
                <a:schemeClr val="bg2"/>
              </a:solidFill>
            </a:endParaRPr>
          </a:p>
        </p:txBody>
      </p:sp>
    </p:spTree>
    <p:extLst>
      <p:ext uri="{BB962C8B-B14F-4D97-AF65-F5344CB8AC3E}">
        <p14:creationId xmlns:p14="http://schemas.microsoft.com/office/powerpoint/2010/main" val="2987621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114</a:t>
            </a:fld>
            <a:endParaRPr lang="en-US" dirty="0">
              <a:solidFill>
                <a:schemeClr val="bg2"/>
              </a:solidFill>
            </a:endParaRPr>
          </a:p>
        </p:txBody>
      </p:sp>
    </p:spTree>
    <p:extLst>
      <p:ext uri="{BB962C8B-B14F-4D97-AF65-F5344CB8AC3E}">
        <p14:creationId xmlns:p14="http://schemas.microsoft.com/office/powerpoint/2010/main" val="401567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115</a:t>
            </a:fld>
            <a:endParaRPr lang="en-US" dirty="0">
              <a:solidFill>
                <a:schemeClr val="bg2"/>
              </a:solidFill>
            </a:endParaRPr>
          </a:p>
        </p:txBody>
      </p:sp>
    </p:spTree>
    <p:extLst>
      <p:ext uri="{BB962C8B-B14F-4D97-AF65-F5344CB8AC3E}">
        <p14:creationId xmlns:p14="http://schemas.microsoft.com/office/powerpoint/2010/main" val="359651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41205614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2122387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a:t>What and why SDN</a:t>
            </a:r>
            <a:r>
              <a:rPr lang="en-US" dirty="0" smtClean="0"/>
              <a:t>?</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smtClean="0"/>
              <a:t>we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30699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solidFill>
                  <a:srgbClr val="D90B00"/>
                </a:solidFill>
              </a:rPr>
              <a:t>network control function f </a:t>
            </a:r>
            <a:r>
              <a:rPr lang="en-US" b="1" dirty="0">
                <a:solidFill>
                  <a:srgbClr val="D90B00"/>
                </a:solidFill>
              </a:rPr>
              <a:t>is invoked on every packet entering the </a:t>
            </a:r>
            <a:r>
              <a:rPr lang="en-US" b="1" dirty="0" smtClean="0">
                <a:solidFill>
                  <a:srgbClr val="D90B00"/>
                </a:solidFill>
              </a:rPr>
              <a:t>network.</a:t>
            </a:r>
            <a:endParaRPr lang="en-US" dirty="0"/>
          </a:p>
          <a:p>
            <a:r>
              <a:rPr lang="en-US" dirty="0" smtClean="0">
                <a:solidFill>
                  <a:srgbClr val="FF0000"/>
                </a:solidFill>
              </a:rPr>
              <a:t>f</a:t>
            </a:r>
            <a:r>
              <a:rPr lang="en-US" dirty="0" smtClean="0"/>
              <a:t> expressed in </a:t>
            </a:r>
            <a:r>
              <a:rPr lang="en-US" dirty="0"/>
              <a:t>a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grpSp>
        <p:nvGrpSpPr>
          <p:cNvPr id="12" name="Group 11"/>
          <p:cNvGrpSpPr/>
          <p:nvPr/>
        </p:nvGrpSpPr>
        <p:grpSpPr>
          <a:xfrm>
            <a:off x="930121" y="4346222"/>
            <a:ext cx="7000323" cy="1573414"/>
            <a:chOff x="930121" y="4346222"/>
            <a:chExt cx="7000323" cy="1573414"/>
          </a:xfrm>
        </p:grpSpPr>
        <p:grpSp>
          <p:nvGrpSpPr>
            <p:cNvPr id="6" name="Group 5"/>
            <p:cNvGrpSpPr/>
            <p:nvPr/>
          </p:nvGrpSpPr>
          <p:grpSpPr>
            <a:xfrm>
              <a:off x="930121" y="4903418"/>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209823" y="4447824"/>
              <a:ext cx="2720621" cy="1471812"/>
            </a:xfrm>
            <a:prstGeom prst="rect">
              <a:avLst/>
            </a:prstGeom>
          </p:spPr>
        </p:pic>
        <p:cxnSp>
          <p:nvCxnSpPr>
            <p:cNvPr id="7" name="Straight Arrow Connector 6"/>
            <p:cNvCxnSpPr/>
            <p:nvPr/>
          </p:nvCxnSpPr>
          <p:spPr bwMode="auto">
            <a:xfrm>
              <a:off x="5192889" y="4346222"/>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573889" y="4699000"/>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959555"/>
            <a:ext cx="7058389"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Route</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f(</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p.tcpDstIs</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22</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Route </a:t>
            </a:r>
            <a:r>
              <a:rPr lang="en-US" sz="1600" baseline="0" dirty="0" smtClean="0">
                <a:latin typeface="Menlo Regular" charset="0"/>
                <a:cs typeface="Menlo Regular" charset="0"/>
                <a:sym typeface="Menlo Regular" charset="0"/>
              </a:rPr>
              <a:t>path    = </a:t>
            </a:r>
            <a:r>
              <a:rPr lang="en-US" sz="1600" baseline="0" dirty="0" err="1" smtClean="0">
                <a:latin typeface="Menlo Regular" charset="0"/>
                <a:cs typeface="Menlo Regular" charset="0"/>
                <a:sym typeface="Menlo Regular" charset="0"/>
              </a:rPr>
              <a:t>myRoutingAlg</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topology</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path</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Route </a:t>
            </a:r>
            <a:r>
              <a:rPr lang="en-US" sz="1600" baseline="0" dirty="0" err="1">
                <a:latin typeface="Menlo Regular" charset="0"/>
                <a:cs typeface="Menlo Regular" charset="0"/>
                <a:sym typeface="Menlo Regular" charset="0"/>
              </a:rPr>
              <a:t>myRoutingAlg</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topo</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Location </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Location </a:t>
            </a:r>
            <a:r>
              <a:rPr lang="en-US" sz="1600" baseline="0" dirty="0" err="1" smtClean="0">
                <a:latin typeface="Menlo Regular" charset="0"/>
                <a:cs typeface="Menlo Regular" charset="0"/>
                <a:sym typeface="Menlo Regular" charset="0"/>
              </a:rPr>
              <a:t>dloc</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isSensitive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secureRoutingAlg</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topo</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dloc</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5" name="Rectangle 4"/>
          <p:cNvSpPr/>
          <p:nvPr/>
        </p:nvSpPr>
        <p:spPr>
          <a:xfrm>
            <a:off x="1079112" y="573398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Basic 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Basic Maple: Challenge and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is it possible that one can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a:t>
            </a:r>
            <a:endParaRPr lang="en-US" sz="2800" dirty="0" smtClean="0"/>
          </a:p>
          <a:p>
            <a:pPr lvl="1"/>
            <a:r>
              <a:rPr lang="en-US" sz="2400" dirty="0" smtClean="0"/>
              <a:t>There are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a:t>
            </a:r>
            <a:r>
              <a:rPr lang="en-US" sz="2400" dirty="0" smtClean="0"/>
              <a:t>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a:t>
            </a:r>
            <a:r>
              <a:rPr lang="en-US" sz="2400" dirty="0" smtClean="0"/>
              <a:t>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a:t>
            </a:r>
            <a:r>
              <a:rPr lang="en-US" sz="3600" dirty="0" smtClean="0"/>
              <a:t>Idea</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a:srcRect l="22222" t="18889" r="20889" b="30222"/>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086557" y="987779"/>
            <a:ext cx="6731000"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52131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 0 L 0.14201 -0.34167 " pathEditMode="relative" ptsTypes="AA">
                                      <p:cBhvr>
                                        <p:cTn id="50" dur="2000" fill="hold"/>
                                        <p:tgtEl>
                                          <p:spTgt spid="85"/>
                                        </p:tgtEl>
                                        <p:attrNameLst>
                                          <p:attrName>ppt_x</p:attrName>
                                          <p:attrName>ppt_y</p:attrName>
                                        </p:attrNameLst>
                                      </p:cBhvr>
                                    </p:animMotion>
                                  </p:childTnLst>
                                </p:cTn>
                              </p:par>
                            </p:childTnLst>
                          </p:cTn>
                        </p:par>
                        <p:par>
                          <p:cTn id="51" fill="hold">
                            <p:stCondLst>
                              <p:cond delay="2000"/>
                            </p:stCondLst>
                            <p:childTnLst>
                              <p:par>
                                <p:cTn id="52" presetID="1" presetClass="exit" presetSubtype="0" fill="hold" grpId="2" nodeType="afterEffect">
                                  <p:stCondLst>
                                    <p:cond delay="0"/>
                                  </p:stCondLst>
                                  <p:childTnLst>
                                    <p:set>
                                      <p:cBhvr>
                                        <p:cTn id="53" dur="1" fill="hold">
                                          <p:stCondLst>
                                            <p:cond delay="0"/>
                                          </p:stCondLst>
                                        </p:cTn>
                                        <p:tgtEl>
                                          <p:spTgt spid="8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1" nodeType="clickEffect">
                                  <p:stCondLst>
                                    <p:cond delay="0"/>
                                  </p:stCondLst>
                                  <p:childTnLst>
                                    <p:animMotion origin="layout" path="M 0 0 L -0.08646 -0.19352 " pathEditMode="relative" ptsTypes="AA">
                                      <p:cBhvr>
                                        <p:cTn id="57" dur="2000" fill="hold"/>
                                        <p:tgtEl>
                                          <p:spTgt spid="107"/>
                                        </p:tgtEl>
                                        <p:attrNameLst>
                                          <p:attrName>ppt_x</p:attrName>
                                          <p:attrName>ppt_y</p:attrName>
                                        </p:attrNameLst>
                                      </p:cBhvr>
                                    </p:animMotion>
                                  </p:childTnLst>
                                </p:cTn>
                              </p:par>
                            </p:childTnLst>
                          </p:cTn>
                        </p:par>
                        <p:par>
                          <p:cTn id="58" fill="hold">
                            <p:stCondLst>
                              <p:cond delay="2000"/>
                            </p:stCondLst>
                            <p:childTnLst>
                              <p:par>
                                <p:cTn id="59" presetID="1" presetClass="exit" presetSubtype="0" fill="hold" grpId="2" nodeType="afterEffect">
                                  <p:stCondLst>
                                    <p:cond delay="0"/>
                                  </p:stCondLst>
                                  <p:childTnLst>
                                    <p:set>
                                      <p:cBhvr>
                                        <p:cTn id="60" dur="1" fill="hold">
                                          <p:stCondLst>
                                            <p:cond delay="0"/>
                                          </p:stCondLst>
                                        </p:cTn>
                                        <p:tgtEl>
                                          <p:spTgt spid="10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1" nodeType="clickEffect">
                                  <p:stCondLst>
                                    <p:cond delay="0"/>
                                  </p:stCondLst>
                                  <p:childTnLst>
                                    <p:animMotion origin="layout" path="M 0 0 L -0.10643 -0.5 " pathEditMode="relative" ptsTypes="AA">
                                      <p:cBhvr>
                                        <p:cTn id="64" dur="2000" fill="hold"/>
                                        <p:tgtEl>
                                          <p:spTgt spid="108"/>
                                        </p:tgtEl>
                                        <p:attrNameLst>
                                          <p:attrName>ppt_x</p:attrName>
                                          <p:attrName>ppt_y</p:attrName>
                                        </p:attrNameLst>
                                      </p:cBhvr>
                                    </p:animMotion>
                                  </p:childTnLst>
                                </p:cTn>
                              </p:par>
                            </p:childTnLst>
                          </p:cTn>
                        </p:par>
                        <p:par>
                          <p:cTn id="65" fill="hold">
                            <p:stCondLst>
                              <p:cond delay="2000"/>
                            </p:stCondLst>
                            <p:childTnLst>
                              <p:par>
                                <p:cTn id="66" presetID="1" presetClass="exit" presetSubtype="0" fill="hold" grpId="2" nodeType="afterEffect">
                                  <p:stCondLst>
                                    <p:cond delay="0"/>
                                  </p:stCondLst>
                                  <p:childTnLst>
                                    <p:set>
                                      <p:cBhvr>
                                        <p:cTn id="67" dur="1" fill="hold">
                                          <p:stCondLst>
                                            <p:cond delay="0"/>
                                          </p:stCondLst>
                                        </p:cTn>
                                        <p:tgtEl>
                                          <p:spTgt spid="10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grpId="1" nodeType="clickEffect">
                                  <p:stCondLst>
                                    <p:cond delay="0"/>
                                  </p:stCondLst>
                                  <p:childTnLst>
                                    <p:animMotion origin="layout" path="M 0 0 L 0.06476 -0.33935 " pathEditMode="relative" ptsTypes="AA">
                                      <p:cBhvr>
                                        <p:cTn id="75" dur="2000" fill="hold"/>
                                        <p:tgtEl>
                                          <p:spTgt spid="86"/>
                                        </p:tgtEl>
                                        <p:attrNameLst>
                                          <p:attrName>ppt_x</p:attrName>
                                          <p:attrName>ppt_y</p:attrName>
                                        </p:attrNameLst>
                                      </p:cBhvr>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2" nodeType="clickEffect">
                                  <p:stCondLst>
                                    <p:cond delay="0"/>
                                  </p:stCondLst>
                                  <p:childTnLst>
                                    <p:set>
                                      <p:cBhvr>
                                        <p:cTn id="79" dur="1" fill="hold">
                                          <p:stCondLst>
                                            <p:cond delay="0"/>
                                          </p:stCondLst>
                                        </p:cTn>
                                        <p:tgtEl>
                                          <p:spTgt spid="8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grpId="1" nodeType="clickEffect">
                                  <p:stCondLst>
                                    <p:cond delay="0"/>
                                  </p:stCondLst>
                                  <p:childTnLst>
                                    <p:animMotion origin="layout" path="M 0 0 L -0.03541 -0.15857 " pathEditMode="relative" ptsTypes="AA">
                                      <p:cBhvr>
                                        <p:cTn id="83" dur="2000" fill="hold"/>
                                        <p:tgtEl>
                                          <p:spTgt spid="109"/>
                                        </p:tgtEl>
                                        <p:attrNameLst>
                                          <p:attrName>ppt_x</p:attrName>
                                          <p:attrName>ppt_y</p:attrName>
                                        </p:attrNameLst>
                                      </p:cBhvr>
                                    </p:animMotion>
                                  </p:childTnLst>
                                </p:cTn>
                              </p:par>
                            </p:childTnLst>
                          </p:cTn>
                        </p:par>
                        <p:par>
                          <p:cTn id="84" fill="hold">
                            <p:stCondLst>
                              <p:cond delay="2000"/>
                            </p:stCondLst>
                            <p:childTnLst>
                              <p:par>
                                <p:cTn id="85" presetID="1" presetClass="exit" presetSubtype="0" fill="hold" grpId="2" nodeType="afterEffect">
                                  <p:stCondLst>
                                    <p:cond delay="0"/>
                                  </p:stCondLst>
                                  <p:childTnLst>
                                    <p:set>
                                      <p:cBhvr>
                                        <p:cTn id="86" dur="1" fill="hold">
                                          <p:stCondLst>
                                            <p:cond delay="0"/>
                                          </p:stCondLst>
                                        </p:cTn>
                                        <p:tgtEl>
                                          <p:spTgt spid="10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0 0 L -0.01093 -0.47523 " pathEditMode="relative" ptsTypes="AA">
                                      <p:cBhvr>
                                        <p:cTn id="90" dur="2000" fill="hold"/>
                                        <p:tgtEl>
                                          <p:spTgt spid="110"/>
                                        </p:tgtEl>
                                        <p:attrNameLst>
                                          <p:attrName>ppt_x</p:attrName>
                                          <p:attrName>ppt_y</p:attrName>
                                        </p:attrNameLst>
                                      </p:cBhvr>
                                    </p:animMotion>
                                  </p:childTnLst>
                                </p:cTn>
                              </p:par>
                            </p:childTnLst>
                          </p:cTn>
                        </p:par>
                        <p:par>
                          <p:cTn id="91" fill="hold">
                            <p:stCondLst>
                              <p:cond delay="2000"/>
                            </p:stCondLst>
                            <p:childTnLst>
                              <p:par>
                                <p:cTn id="92" presetID="1" presetClass="exit" presetSubtype="0" fill="hold" grpId="2" nodeType="afterEffect">
                                  <p:stCondLst>
                                    <p:cond delay="0"/>
                                  </p:stCondLst>
                                  <p:childTnLst>
                                    <p:set>
                                      <p:cBhvr>
                                        <p:cTn id="93" dur="1" fill="hold">
                                          <p:stCondLst>
                                            <p:cond delay="0"/>
                                          </p:stCondLst>
                                        </p:cTn>
                                        <p:tgtEl>
                                          <p:spTgt spid="11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1" nodeType="clickEffect">
                                  <p:stCondLst>
                                    <p:cond delay="0"/>
                                  </p:stCondLst>
                                  <p:childTnLst>
                                    <p:set>
                                      <p:cBhvr>
                                        <p:cTn id="97" dur="1" fill="hold">
                                          <p:stCondLst>
                                            <p:cond delay="0"/>
                                          </p:stCondLst>
                                        </p:cTn>
                                        <p:tgtEl>
                                          <p:spTgt spid="11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0" nodeType="clickEffect">
                                  <p:stCondLst>
                                    <p:cond delay="0"/>
                                  </p:stCondLst>
                                  <p:childTnLst>
                                    <p:set>
                                      <p:cBhvr>
                                        <p:cTn id="105" dur="1" fill="hold">
                                          <p:stCondLst>
                                            <p:cond delay="0"/>
                                          </p:stCondLst>
                                        </p:cTn>
                                        <p:tgtEl>
                                          <p:spTgt spid="2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2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16"/>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1"/>
      <p:bldP spid="1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363755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190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Basic Maple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r>
              <a:rPr lang="en-US" sz="2800" dirty="0" smtClean="0"/>
              <a:t>:</a:t>
            </a:r>
            <a:endParaRPr lang="en-US" sz="2800" dirty="0" smtClean="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a:t>
              </a:r>
              <a:r>
                <a:rPr lang="en-US" sz="3200" baseline="0" dirty="0" smtClean="0"/>
                <a:t>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t>
            </a:r>
            <a:r>
              <a:rPr lang="en-US" sz="3600" dirty="0" smtClean="0"/>
              <a:t>achieve efficient (e.g., incremental) updates after </a:t>
            </a:r>
            <a:r>
              <a:rPr lang="en-US" sz="3600" dirty="0" smtClean="0"/>
              <a:t>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74561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70</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73</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74</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may allow more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6686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Use Cases of ASU</a:t>
            </a:r>
            <a:endParaRPr lang="en-US" sz="3600" dirty="0"/>
          </a:p>
        </p:txBody>
      </p:sp>
      <p:sp>
        <p:nvSpPr>
          <p:cNvPr id="3" name="Content Placeholder 2"/>
          <p:cNvSpPr>
            <a:spLocks noGrp="1"/>
          </p:cNvSpPr>
          <p:nvPr>
            <p:ph idx="1"/>
          </p:nvPr>
        </p:nvSpPr>
        <p:spPr/>
        <p:txBody>
          <a:bodyPr/>
          <a:lstStyle/>
          <a:p>
            <a:r>
              <a:rPr lang="en-US" dirty="0" smtClean="0"/>
              <a:t>Intent programming</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Maple/Basic 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 single flow table</a:t>
            </a:r>
          </a:p>
          <a:p>
            <a:endParaRPr lang="en-US" sz="3600" dirty="0" smtClean="0"/>
          </a:p>
          <a:p>
            <a:r>
              <a:rPr lang="en-US" sz="3600" dirty="0" smtClean="0"/>
              <a:t>Latency</a:t>
            </a:r>
            <a:r>
              <a:rPr lang="en-US" sz="3600" dirty="0" smtClean="0"/>
              <a:t>: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may need to be punted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751706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Realistic Goals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(in an intermediate representation)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a:t>
                      </a:r>
                      <a:r>
                        <a:rPr lang="en-US" sz="1600" dirty="0" smtClean="0"/>
                        <a:t>I(</a:t>
                      </a:r>
                      <a:r>
                        <a:rPr lang="en-US" sz="1600" dirty="0" smtClean="0"/>
                        <a:t>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97</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12223</TotalTime>
  <Words>9939</Words>
  <Application>Microsoft Macintosh PowerPoint</Application>
  <PresentationFormat>On-screen Show (4:3)</PresentationFormat>
  <Paragraphs>1757</Paragraphs>
  <Slides>115</Slides>
  <Notes>109</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Blank Presentation</vt:lpstr>
      <vt:lpstr>Algorithmic SDN Programming: Toward High-Level SDN Programming</vt:lpstr>
      <vt:lpstr>What is SDN?</vt:lpstr>
      <vt:lpstr>What is SDN: a “Main-Stream” View</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Control-Plane Abstraction View</vt:lpstr>
      <vt:lpstr>Our Goal</vt:lpstr>
      <vt:lpstr>Some Main Current Use Cases of SDN</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User’s View</vt:lpstr>
      <vt:lpstr>Example Algorithmic Policy in Java</vt:lpstr>
      <vt:lpstr>Outline</vt:lpstr>
      <vt:lpstr>Basic Maple: Challenge and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Use Cases of ASU</vt:lpstr>
      <vt:lpstr>Outline</vt:lpstr>
      <vt:lpstr>Maple/Basic Demo</vt:lpstr>
      <vt:lpstr>Problems of Trace Tree</vt:lpstr>
      <vt:lpstr>Why is Multi-Table Important for Quality  (A Simple GBP Example)?</vt:lpstr>
      <vt:lpstr>More Efficient Multi-Table (2 Tables) Design</vt:lpstr>
      <vt:lpstr>More Efficient Multi-Table (3 Tables) Design</vt:lpstr>
      <vt:lpstr>Outline</vt:lpstr>
      <vt:lpstr>Magellan: Ideal Design Goal</vt:lpstr>
      <vt:lpstr>An Example FT-Friendly AP</vt:lpstr>
      <vt:lpstr>An Example FT-Unfriendly AP</vt:lpstr>
      <vt:lpstr>Magellan: Realistic Goals and Basic Ideas</vt:lpstr>
      <vt:lpstr>Magellan: Basic Ideas</vt:lpstr>
      <vt:lpstr>Example</vt:lpstr>
      <vt:lpstr>Example</vt:lpstr>
      <vt:lpstr>Problem of Naïve Table Mapping</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lpstr>A Simple ScienceNET Example Controller</vt:lpstr>
      <vt:lpstr>A More Complete Example</vt:lpstr>
      <vt:lpstr>An Evolution View of Intradomain Routing Toward SDN</vt:lpstr>
      <vt:lpstr>An Evolution View of Intradomain Routing Toward SDN</vt:lpstr>
      <vt:lpstr>Maple/ASU in ODL: Calling Diagram</vt:lpstr>
      <vt:lpstr>Maple/Basic in ODL: Calling Diagram</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943</cp:revision>
  <cp:lastPrinted>2011-12-21T04:26:34Z</cp:lastPrinted>
  <dcterms:modified xsi:type="dcterms:W3CDTF">2015-12-02T05:18:22Z</dcterms:modified>
  <cp:category/>
</cp:coreProperties>
</file>